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71" r:id="rId12"/>
    <p:sldId id="273" r:id="rId13"/>
    <p:sldId id="275" r:id="rId14"/>
    <p:sldId id="283" r:id="rId15"/>
    <p:sldId id="277" r:id="rId16"/>
    <p:sldId id="278" r:id="rId17"/>
    <p:sldId id="282" r:id="rId18"/>
    <p:sldId id="284" r:id="rId19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44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E3E26C6-41D1-46DF-AF73-4A9B36B934AB}" type="datetimeFigureOut">
              <a:rPr lang="fa-IR" smtClean="0"/>
              <a:t>05/06/1442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a-I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A36EE1F-458C-4BC4-BB57-5148EDBC0986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26C6-41D1-46DF-AF73-4A9B36B934AB}" type="datetimeFigureOut">
              <a:rPr lang="fa-IR" smtClean="0"/>
              <a:t>05/06/1442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EE1F-458C-4BC4-BB57-5148EDBC0986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26C6-41D1-46DF-AF73-4A9B36B934AB}" type="datetimeFigureOut">
              <a:rPr lang="fa-IR" smtClean="0"/>
              <a:t>05/06/1442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EE1F-458C-4BC4-BB57-5148EDBC0986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E3E26C6-41D1-46DF-AF73-4A9B36B934AB}" type="datetimeFigureOut">
              <a:rPr lang="fa-IR" smtClean="0"/>
              <a:t>05/06/1442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A36EE1F-458C-4BC4-BB57-5148EDBC0986}" type="slidenum">
              <a:rPr lang="fa-IR" smtClean="0"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E3E26C6-41D1-46DF-AF73-4A9B36B934AB}" type="datetimeFigureOut">
              <a:rPr lang="fa-IR" smtClean="0"/>
              <a:t>05/06/1442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a-I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A36EE1F-458C-4BC4-BB57-5148EDBC0986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26C6-41D1-46DF-AF73-4A9B36B934AB}" type="datetimeFigureOut">
              <a:rPr lang="fa-IR" smtClean="0"/>
              <a:t>05/06/1442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EE1F-458C-4BC4-BB57-5148EDBC0986}" type="slidenum">
              <a:rPr lang="fa-IR" smtClean="0"/>
              <a:t>‹#›</a:t>
            </a:fld>
            <a:endParaRPr lang="fa-I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26C6-41D1-46DF-AF73-4A9B36B934AB}" type="datetimeFigureOut">
              <a:rPr lang="fa-IR" smtClean="0"/>
              <a:t>05/06/1442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EE1F-458C-4BC4-BB57-5148EDBC0986}" type="slidenum">
              <a:rPr lang="fa-IR" smtClean="0"/>
              <a:t>‹#›</a:t>
            </a:fld>
            <a:endParaRPr lang="fa-I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E3E26C6-41D1-46DF-AF73-4A9B36B934AB}" type="datetimeFigureOut">
              <a:rPr lang="fa-IR" smtClean="0"/>
              <a:t>05/06/1442</a:t>
            </a:fld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A36EE1F-458C-4BC4-BB57-5148EDBC0986}" type="slidenum">
              <a:rPr lang="fa-IR" smtClean="0"/>
              <a:t>‹#›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26C6-41D1-46DF-AF73-4A9B36B934AB}" type="datetimeFigureOut">
              <a:rPr lang="fa-IR" smtClean="0"/>
              <a:t>05/06/1442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EE1F-458C-4BC4-BB57-5148EDBC0986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E3E26C6-41D1-46DF-AF73-4A9B36B934AB}" type="datetimeFigureOut">
              <a:rPr lang="fa-IR" smtClean="0"/>
              <a:t>05/06/1442</a:t>
            </a:fld>
            <a:endParaRPr lang="fa-I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A36EE1F-458C-4BC4-BB57-5148EDBC0986}" type="slidenum">
              <a:rPr lang="fa-IR" smtClean="0"/>
              <a:t>‹#›</a:t>
            </a:fld>
            <a:endParaRPr lang="fa-I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E3E26C6-41D1-46DF-AF73-4A9B36B934AB}" type="datetimeFigureOut">
              <a:rPr lang="fa-IR" smtClean="0"/>
              <a:t>05/06/1442</a:t>
            </a:fld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A36EE1F-458C-4BC4-BB57-5148EDBC0986}" type="slidenum">
              <a:rPr lang="fa-IR" smtClean="0"/>
              <a:t>‹#›</a:t>
            </a:fld>
            <a:endParaRPr lang="fa-I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E3E26C6-41D1-46DF-AF73-4A9B36B934AB}" type="datetimeFigureOut">
              <a:rPr lang="fa-IR" smtClean="0"/>
              <a:t>05/06/1442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A36EE1F-458C-4BC4-BB57-5148EDBC0986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412776"/>
            <a:ext cx="7467600" cy="2520280"/>
          </a:xfrm>
        </p:spPr>
        <p:txBody>
          <a:bodyPr>
            <a:normAutofit/>
          </a:bodyPr>
          <a:lstStyle/>
          <a:p>
            <a:pPr algn="ctr"/>
            <a:r>
              <a:rPr lang="fa-IR" sz="8800" b="1" dirty="0" smtClean="0">
                <a:solidFill>
                  <a:schemeClr val="tx1"/>
                </a:solidFill>
                <a:cs typeface="B Kourosh" panose="00000400000000000000" pitchFamily="2" charset="-78"/>
              </a:rPr>
              <a:t>بسم الله الرحمن الرحیم</a:t>
            </a:r>
            <a:endParaRPr lang="fa-IR" sz="8800" b="1" dirty="0">
              <a:solidFill>
                <a:schemeClr val="tx1"/>
              </a:solidFill>
              <a:cs typeface="B Kourosh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7331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fa-IR" b="1" dirty="0">
                <a:solidFill>
                  <a:schemeClr val="accent3"/>
                </a:solidFill>
              </a:rPr>
              <a:t>شبکه های توزیع مستقل و بازار </a:t>
            </a:r>
            <a:r>
              <a:rPr lang="fa-IR" b="1" dirty="0" smtClean="0">
                <a:solidFill>
                  <a:schemeClr val="accent3"/>
                </a:solidFill>
              </a:rPr>
              <a:t>“</a:t>
            </a:r>
            <a:r>
              <a:rPr lang="fa-IR" b="1" dirty="0">
                <a:solidFill>
                  <a:schemeClr val="accent3"/>
                </a:solidFill>
              </a:rPr>
              <a:t>بازاریابی مویرگی“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04864"/>
            <a:ext cx="7467600" cy="487375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fa-IR" dirty="0"/>
              <a:t>شرکت های تولید کننده در توزیع و فروش محصولات خود </a:t>
            </a:r>
            <a:r>
              <a:rPr lang="fa-IR" dirty="0" smtClean="0"/>
              <a:t>به </a:t>
            </a:r>
            <a:r>
              <a:rPr lang="fa-IR" dirty="0"/>
              <a:t>دو عامل اساسی توجه وافر دارند: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r>
              <a:rPr lang="fa-IR" b="1" dirty="0"/>
              <a:t> </a:t>
            </a:r>
            <a:r>
              <a:rPr lang="fa-IR" b="1" dirty="0" smtClean="0"/>
              <a:t>1- نزدیکی بازار </a:t>
            </a:r>
            <a:r>
              <a:rPr lang="fa-IR" b="1" dirty="0"/>
              <a:t>مصرف به شرکت(مبداء تولید)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r>
              <a:rPr lang="fa-IR" b="1" dirty="0" smtClean="0"/>
              <a:t>2-</a:t>
            </a:r>
            <a:r>
              <a:rPr lang="fa-IR" b="1" dirty="0"/>
              <a:t> اندازه بازارهای هدف(استراتژیک بودن بازار)</a:t>
            </a:r>
            <a:endParaRPr lang="en-US" dirty="0"/>
          </a:p>
          <a:p>
            <a:pPr marL="0" indent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2859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467600" cy="1143000"/>
          </a:xfrm>
        </p:spPr>
        <p:txBody>
          <a:bodyPr/>
          <a:lstStyle/>
          <a:p>
            <a:pPr algn="ctr"/>
            <a:r>
              <a:rPr lang="fa-IR" b="1" dirty="0" smtClean="0">
                <a:solidFill>
                  <a:schemeClr val="accent3"/>
                </a:solidFill>
              </a:rPr>
              <a:t>مزایای </a:t>
            </a:r>
            <a:r>
              <a:rPr lang="fa-IR" b="1" dirty="0">
                <a:solidFill>
                  <a:schemeClr val="accent3"/>
                </a:solidFill>
              </a:rPr>
              <a:t>توزیع مویرگی و بازاریابی مویرگی:</a:t>
            </a:r>
            <a:r>
              <a:rPr lang="en-US" dirty="0">
                <a:solidFill>
                  <a:schemeClr val="accent3"/>
                </a:solidFill>
              </a:rPr>
              <a:t/>
            </a:r>
            <a:br>
              <a:rPr lang="en-US" dirty="0">
                <a:solidFill>
                  <a:schemeClr val="accent3"/>
                </a:solidFill>
              </a:rPr>
            </a:br>
            <a:endParaRPr lang="fa-IR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47260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fa-IR" sz="1800" dirty="0" smtClean="0"/>
              <a:t>۱-‌ </a:t>
            </a:r>
            <a:r>
              <a:rPr lang="fa-IR" sz="1800" dirty="0"/>
              <a:t>جمع‌آوری اطلاعات </a:t>
            </a:r>
            <a:r>
              <a:rPr lang="fa-IR" sz="1800" dirty="0" smtClean="0"/>
              <a:t>دقیق تر </a:t>
            </a:r>
            <a:r>
              <a:rPr lang="fa-IR" sz="1800" dirty="0"/>
              <a:t>و به‌روزتر از </a:t>
            </a:r>
            <a:r>
              <a:rPr lang="fa-IR" sz="1800" dirty="0" smtClean="0"/>
              <a:t>بازار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1800" dirty="0"/>
              <a:t>۲- پوشش بیشتر بازار</a:t>
            </a:r>
            <a:endParaRPr lang="en-US" sz="18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1800" dirty="0"/>
              <a:t>۳- ارتباطات گسترده‌تر با مشتریان ‌</a:t>
            </a:r>
            <a:endParaRPr lang="en-US" sz="18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1800" dirty="0"/>
              <a:t>۴- کاهش ریسک از دست‌ ‌دادن </a:t>
            </a:r>
            <a:r>
              <a:rPr lang="fa-IR" sz="1800" dirty="0" smtClean="0"/>
              <a:t>مشتری‌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1800" dirty="0"/>
              <a:t>۵- کاهش سوختی پول</a:t>
            </a:r>
            <a:endParaRPr lang="en-US" sz="18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1800" dirty="0"/>
              <a:t>۶- افزایش قدرت چانه‌زنی شرکت</a:t>
            </a:r>
            <a:endParaRPr lang="en-US" sz="18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1800" dirty="0"/>
              <a:t>۷- کاهش احتمال شکل‌گیری رقبای جدید</a:t>
            </a:r>
            <a:endParaRPr lang="en-US" sz="18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1800" dirty="0"/>
              <a:t>۸- کاهش امکان زیرفروشی</a:t>
            </a:r>
            <a:endParaRPr lang="en-US" sz="18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1800" dirty="0"/>
              <a:t>۹- جریان دائم نقدینگی</a:t>
            </a:r>
            <a:endParaRPr lang="en-US" sz="18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1800" dirty="0"/>
              <a:t>۱۰- ‌امکان تفویض اختیار بیشتر به شعبات 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 algn="just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59723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pPr algn="ctr"/>
            <a:r>
              <a:rPr lang="fa-IR" b="1" dirty="0" smtClean="0">
                <a:solidFill>
                  <a:schemeClr val="accent3"/>
                </a:solidFill>
              </a:rPr>
              <a:t>سایر مزایای </a:t>
            </a:r>
            <a:r>
              <a:rPr lang="fa-IR" b="1" dirty="0">
                <a:solidFill>
                  <a:schemeClr val="accent3"/>
                </a:solidFill>
              </a:rPr>
              <a:t>توزیع مویرگی و بازاریابی مویرگی</a:t>
            </a:r>
            <a:r>
              <a:rPr lang="fa-IR" b="1" dirty="0" smtClean="0">
                <a:solidFill>
                  <a:schemeClr val="accent3"/>
                </a:solidFill>
              </a:rPr>
              <a:t>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51723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fa-IR" sz="1200" dirty="0" smtClean="0"/>
              <a:t>۱-گسترش </a:t>
            </a:r>
            <a:r>
              <a:rPr lang="fa-IR" sz="1200" dirty="0"/>
              <a:t>سهم بازار در بین عاملان فروش بیشتر و یاوران بیشتر در بازار</a:t>
            </a:r>
            <a:endParaRPr lang="en-US" sz="12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1200" dirty="0" smtClean="0"/>
              <a:t>2-افزایش </a:t>
            </a:r>
            <a:r>
              <a:rPr lang="fa-IR" sz="1200" dirty="0"/>
              <a:t>چابکی سازمان و امکان سریعتر پیاده‌ شدن تفکرات شرکت در بازار</a:t>
            </a:r>
            <a:endParaRPr lang="en-US" sz="12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1200" dirty="0" smtClean="0"/>
              <a:t>۳-پیشینه‌سازی </a:t>
            </a:r>
            <a:r>
              <a:rPr lang="fa-IR" sz="1200" dirty="0"/>
              <a:t>فروش با به‌کارگیری نیروهای شایسته و آموزش مناسب آنها</a:t>
            </a:r>
            <a:endParaRPr lang="en-US" sz="1200" dirty="0"/>
          </a:p>
          <a:p>
            <a:pPr marL="0" indent="0" algn="just">
              <a:lnSpc>
                <a:spcPct val="160000"/>
              </a:lnSpc>
              <a:buNone/>
            </a:pPr>
            <a:r>
              <a:rPr lang="fa-IR" sz="1200" dirty="0" smtClean="0"/>
              <a:t>۴-ارائه‌‌ی </a:t>
            </a:r>
            <a:r>
              <a:rPr lang="fa-IR" sz="1200" dirty="0"/>
              <a:t>خدمات بهتر و بیشتر به مشتریان با سرعت مناسب‌</a:t>
            </a:r>
            <a:endParaRPr lang="en-US" sz="1200" dirty="0"/>
          </a:p>
          <a:p>
            <a:pPr marL="0" indent="0" algn="just">
              <a:lnSpc>
                <a:spcPct val="160000"/>
              </a:lnSpc>
              <a:buNone/>
            </a:pPr>
            <a:r>
              <a:rPr lang="fa-IR" sz="1200" dirty="0" smtClean="0"/>
              <a:t>۵-افزایش </a:t>
            </a:r>
            <a:r>
              <a:rPr lang="fa-IR" sz="1200" dirty="0"/>
              <a:t>انعطاف‌پذیری در برابر تغییرات احتمالی بازار</a:t>
            </a:r>
            <a:endParaRPr lang="en-US" sz="1200" dirty="0"/>
          </a:p>
          <a:p>
            <a:pPr marL="0" indent="0" algn="just">
              <a:lnSpc>
                <a:spcPct val="160000"/>
              </a:lnSpc>
              <a:buNone/>
            </a:pPr>
            <a:r>
              <a:rPr lang="fa-IR" sz="1200" dirty="0" smtClean="0"/>
              <a:t>۶-کنترل </a:t>
            </a:r>
            <a:r>
              <a:rPr lang="fa-IR" sz="1200" dirty="0"/>
              <a:t>بیشتر بر هویت برند</a:t>
            </a:r>
            <a:endParaRPr lang="en-US" sz="1200" dirty="0"/>
          </a:p>
          <a:p>
            <a:pPr marL="0" indent="0" algn="just">
              <a:lnSpc>
                <a:spcPct val="160000"/>
              </a:lnSpc>
              <a:buNone/>
            </a:pPr>
            <a:r>
              <a:rPr lang="fa-IR" sz="1200" dirty="0" smtClean="0"/>
              <a:t>۷-همترازی </a:t>
            </a:r>
            <a:r>
              <a:rPr lang="fa-IR" sz="1200" dirty="0"/>
              <a:t>بیشتر هدفهای شرکت با هدفهای </a:t>
            </a:r>
            <a:r>
              <a:rPr lang="fa-IR" sz="1200" dirty="0" smtClean="0"/>
              <a:t>مشتریان‌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fa-IR" sz="1200" dirty="0">
                <a:cs typeface="B Nazanin" panose="00000400000000000000" pitchFamily="2" charset="-78"/>
              </a:rPr>
              <a:t>۸-ساختن زیرساختهای محکم در بازار</a:t>
            </a:r>
            <a:endParaRPr lang="en-US" sz="1200" dirty="0">
              <a:cs typeface="B Nazanin" panose="00000400000000000000" pitchFamily="2" charset="-78"/>
            </a:endParaRPr>
          </a:p>
          <a:p>
            <a:pPr marL="0" indent="0" algn="just">
              <a:lnSpc>
                <a:spcPct val="160000"/>
              </a:lnSpc>
              <a:buNone/>
            </a:pPr>
            <a:r>
              <a:rPr lang="fa-IR" sz="1200" dirty="0">
                <a:cs typeface="B Nazanin" panose="00000400000000000000" pitchFamily="2" charset="-78"/>
              </a:rPr>
              <a:t>۹-سرعت عمل در رساندن محصولات به خرده‌فروشان و حذف یا کم کردن هزینه‌های انبارداری آنها</a:t>
            </a:r>
            <a:endParaRPr lang="en-US" sz="1200" dirty="0">
              <a:cs typeface="B Nazanin" panose="00000400000000000000" pitchFamily="2" charset="-78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1200" dirty="0">
                <a:cs typeface="B Nazanin" panose="00000400000000000000" pitchFamily="2" charset="-78"/>
              </a:rPr>
              <a:t>1۰-قابلیت حمل مستقیم و کاهش ضایعات حل مجدد</a:t>
            </a:r>
            <a:endParaRPr lang="en-US" sz="1200" dirty="0">
              <a:cs typeface="B Nazanin" panose="00000400000000000000" pitchFamily="2" charset="-78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1200" dirty="0">
                <a:cs typeface="B Nazanin" panose="00000400000000000000" pitchFamily="2" charset="-78"/>
              </a:rPr>
              <a:t>1۱-حمایت بیشتر از خرده‌فروشان</a:t>
            </a:r>
            <a:endParaRPr lang="en-US" sz="1200" dirty="0">
              <a:cs typeface="B Nazanin" panose="00000400000000000000" pitchFamily="2" charset="-78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1200" dirty="0">
                <a:cs typeface="B Nazanin" panose="00000400000000000000" pitchFamily="2" charset="-78"/>
              </a:rPr>
              <a:t>1۲-ارتقا‌‌ی برنامه‌های ضمانت‌</a:t>
            </a:r>
            <a:endParaRPr lang="en-US" sz="1200" dirty="0">
              <a:cs typeface="B Nazanin" panose="00000400000000000000" pitchFamily="2" charset="-78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1200" dirty="0">
                <a:cs typeface="B Nazanin" panose="00000400000000000000" pitchFamily="2" charset="-78"/>
              </a:rPr>
              <a:t>1۳-ارتقا‌‌ی امکان ترویج در محل خرده‌فروشیها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1200" dirty="0">
                <a:cs typeface="B Nazanin" panose="00000400000000000000" pitchFamily="2" charset="-78"/>
              </a:rPr>
              <a:t>1۴-مدیریت بهتر و بیشتر بر موجودی کالا و برنامه‌های </a:t>
            </a:r>
            <a:r>
              <a:rPr lang="fa-IR" sz="1200" dirty="0" smtClean="0">
                <a:cs typeface="B Nazanin" panose="00000400000000000000" pitchFamily="2" charset="-78"/>
              </a:rPr>
              <a:t>انبارگردانی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808300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>
                <a:solidFill>
                  <a:schemeClr val="accent3"/>
                </a:solidFill>
              </a:rPr>
              <a:t>سایر مزایای توزیع مویرگی و بازاریابی مویرگی: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49540" y="1484784"/>
            <a:ext cx="7467600" cy="52772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fa-IR" sz="1400" dirty="0" smtClean="0">
                <a:cs typeface="B Nazanin" panose="00000400000000000000" pitchFamily="2" charset="-78"/>
              </a:rPr>
              <a:t>1۵-مدیریت </a:t>
            </a:r>
            <a:r>
              <a:rPr lang="fa-IR" sz="1400" dirty="0">
                <a:cs typeface="B Nazanin" panose="00000400000000000000" pitchFamily="2" charset="-78"/>
              </a:rPr>
              <a:t>بهتر مرجوعی‌ها</a:t>
            </a:r>
            <a:endParaRPr lang="en-US" sz="1400" dirty="0">
              <a:cs typeface="B Nazanin" panose="00000400000000000000" pitchFamily="2" charset="-78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1400" dirty="0" smtClean="0">
                <a:cs typeface="B Nazanin" panose="00000400000000000000" pitchFamily="2" charset="-78"/>
              </a:rPr>
              <a:t>1۶-پشتیبانی </a:t>
            </a:r>
            <a:r>
              <a:rPr lang="fa-IR" sz="1400" dirty="0">
                <a:cs typeface="B Nazanin" panose="00000400000000000000" pitchFamily="2" charset="-78"/>
              </a:rPr>
              <a:t>فروش</a:t>
            </a:r>
            <a:endParaRPr lang="en-US" sz="1400" dirty="0">
              <a:cs typeface="B Nazanin" panose="00000400000000000000" pitchFamily="2" charset="-78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1400" dirty="0" smtClean="0">
                <a:cs typeface="B Nazanin" panose="00000400000000000000" pitchFamily="2" charset="-78"/>
              </a:rPr>
              <a:t>1۷-امکان </a:t>
            </a:r>
            <a:r>
              <a:rPr lang="fa-IR" sz="1400" dirty="0">
                <a:cs typeface="B Nazanin" panose="00000400000000000000" pitchFamily="2" charset="-78"/>
              </a:rPr>
              <a:t>بیشتر تولید سفارشی</a:t>
            </a:r>
            <a:endParaRPr lang="en-US" sz="1400" dirty="0">
              <a:cs typeface="B Nazanin" panose="00000400000000000000" pitchFamily="2" charset="-78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1400" dirty="0" smtClean="0">
                <a:cs typeface="B Nazanin" panose="00000400000000000000" pitchFamily="2" charset="-78"/>
              </a:rPr>
              <a:t>1۸-آموزش </a:t>
            </a:r>
            <a:r>
              <a:rPr lang="fa-IR" sz="1400" dirty="0">
                <a:cs typeface="B Nazanin" panose="00000400000000000000" pitchFamily="2" charset="-78"/>
              </a:rPr>
              <a:t>مرتبط با محصول و </a:t>
            </a:r>
            <a:r>
              <a:rPr lang="fa-IR" sz="1400" dirty="0" smtClean="0">
                <a:cs typeface="B Nazanin" panose="00000400000000000000" pitchFamily="2" charset="-78"/>
              </a:rPr>
              <a:t>تکنیک های </a:t>
            </a:r>
            <a:r>
              <a:rPr lang="fa-IR" sz="1400" dirty="0">
                <a:cs typeface="B Nazanin" panose="00000400000000000000" pitchFamily="2" charset="-78"/>
              </a:rPr>
              <a:t>فروش برای خرده‌فروشان</a:t>
            </a:r>
            <a:endParaRPr lang="en-US" sz="1400" dirty="0">
              <a:cs typeface="B Nazanin" panose="00000400000000000000" pitchFamily="2" charset="-78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1400" dirty="0" smtClean="0">
                <a:cs typeface="B Nazanin" panose="00000400000000000000" pitchFamily="2" charset="-78"/>
              </a:rPr>
              <a:t>1۹-ارتقا‌‌ی حس همدلی </a:t>
            </a:r>
            <a:r>
              <a:rPr lang="fa-IR" sz="1400" dirty="0">
                <a:cs typeface="B Nazanin" panose="00000400000000000000" pitchFamily="2" charset="-78"/>
              </a:rPr>
              <a:t>بیشتر بین شرکت </a:t>
            </a:r>
            <a:r>
              <a:rPr lang="fa-IR" sz="1400" dirty="0" smtClean="0">
                <a:cs typeface="B Nazanin" panose="00000400000000000000" pitchFamily="2" charset="-78"/>
              </a:rPr>
              <a:t>و خرده‌ </a:t>
            </a:r>
            <a:r>
              <a:rPr lang="fa-IR" sz="1400" dirty="0" smtClean="0">
                <a:cs typeface="B Nazanin" panose="00000400000000000000" pitchFamily="2" charset="-78"/>
              </a:rPr>
              <a:t>فروشان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1400" dirty="0" smtClean="0">
                <a:cs typeface="B Nazanin" panose="00000400000000000000" pitchFamily="2" charset="-78"/>
              </a:rPr>
              <a:t>2۰-کنترل </a:t>
            </a:r>
            <a:r>
              <a:rPr lang="fa-IR" sz="1400" dirty="0">
                <a:cs typeface="B Nazanin" panose="00000400000000000000" pitchFamily="2" charset="-78"/>
              </a:rPr>
              <a:t>عملکرد توزیع مویرگی با گفتگوی دوطرفه با </a:t>
            </a:r>
            <a:r>
              <a:rPr lang="fa-IR" sz="1400" dirty="0" smtClean="0">
                <a:cs typeface="B Nazanin" panose="00000400000000000000" pitchFamily="2" charset="-78"/>
              </a:rPr>
              <a:t>خرده‌فروشان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1400" dirty="0" smtClean="0">
                <a:cs typeface="B Nazanin" panose="00000400000000000000" pitchFamily="2" charset="-78"/>
              </a:rPr>
              <a:t>2۱-دقت </a:t>
            </a:r>
            <a:r>
              <a:rPr lang="fa-IR" sz="1400" dirty="0">
                <a:cs typeface="B Nazanin" panose="00000400000000000000" pitchFamily="2" charset="-78"/>
              </a:rPr>
              <a:t>بیشتر در انتخاب شرکای تجاری با حضور مرتب در بازار</a:t>
            </a:r>
            <a:endParaRPr lang="en-US" sz="1400" dirty="0">
              <a:cs typeface="B Nazanin" panose="00000400000000000000" pitchFamily="2" charset="-78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1400" dirty="0" smtClean="0">
                <a:cs typeface="B Nazanin" panose="00000400000000000000" pitchFamily="2" charset="-78"/>
              </a:rPr>
              <a:t>2۲-ارتقای </a:t>
            </a:r>
            <a:r>
              <a:rPr lang="fa-IR" sz="1400" dirty="0">
                <a:cs typeface="B Nazanin" panose="00000400000000000000" pitchFamily="2" charset="-78"/>
              </a:rPr>
              <a:t>دیدگاه فعالیت تیمی و نگرش سیستمی در </a:t>
            </a:r>
            <a:r>
              <a:rPr lang="fa-IR" sz="1400" dirty="0" smtClean="0">
                <a:cs typeface="B Nazanin" panose="00000400000000000000" pitchFamily="2" charset="-78"/>
              </a:rPr>
              <a:t>سازمان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1400" dirty="0">
                <a:cs typeface="B Nazanin" panose="00000400000000000000" pitchFamily="2" charset="-78"/>
              </a:rPr>
              <a:t>2۳-مدیریت شایسته‌تر تغییر با درک بهتر از بازار و عملکرد </a:t>
            </a:r>
            <a:r>
              <a:rPr lang="fa-IR" sz="1400" dirty="0" smtClean="0">
                <a:cs typeface="B Nazanin" panose="00000400000000000000" pitchFamily="2" charset="-78"/>
              </a:rPr>
              <a:t>رقبا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1400" dirty="0" smtClean="0">
                <a:cs typeface="B Nazanin" panose="00000400000000000000" pitchFamily="2" charset="-78"/>
              </a:rPr>
              <a:t>2۴- </a:t>
            </a:r>
            <a:r>
              <a:rPr lang="fa-IR" sz="1400" dirty="0">
                <a:cs typeface="B Nazanin" panose="00000400000000000000" pitchFamily="2" charset="-78"/>
              </a:rPr>
              <a:t>کاهش امنیت روانی برای مدیران شرکت</a:t>
            </a:r>
            <a:endParaRPr lang="en-US" sz="1400" dirty="0">
              <a:cs typeface="B Nazanin" panose="00000400000000000000" pitchFamily="2" charset="-78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1400" dirty="0">
                <a:cs typeface="B Nazanin" panose="00000400000000000000" pitchFamily="2" charset="-78"/>
              </a:rPr>
              <a:t>2۵- افزایش سود در بلندمدت به دلیل کم کردن هزینه‌های توزیع سیستم بنکداری و عمده‌فروشی و کاهش سوختی پول، و …</a:t>
            </a:r>
            <a:r>
              <a:rPr lang="fa-IR" sz="1400" dirty="0" smtClean="0">
                <a:cs typeface="B Nazanin" panose="00000400000000000000" pitchFamily="2" charset="-78"/>
              </a:rPr>
              <a:t>‌</a:t>
            </a:r>
            <a:endParaRPr lang="en-US" sz="1400" dirty="0">
              <a:cs typeface="B Nazanin" panose="00000400000000000000" pitchFamily="2" charset="-78"/>
            </a:endParaRPr>
          </a:p>
          <a:p>
            <a:pPr marL="0" indent="0">
              <a:buNone/>
            </a:pPr>
            <a:endParaRPr lang="fa-IR" sz="1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422146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2800" b="1" dirty="0">
                <a:solidFill>
                  <a:schemeClr val="accent3"/>
                </a:solidFill>
              </a:rPr>
              <a:t>پیاده سازی ساختار فروش مویرگی</a:t>
            </a:r>
            <a:r>
              <a:rPr lang="fa-IR" dirty="0"/>
              <a:t/>
            </a:r>
            <a:br>
              <a:rPr lang="fa-IR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a-IR" sz="3200" b="1" dirty="0" smtClean="0">
              <a:solidFill>
                <a:schemeClr val="accent3"/>
              </a:solidFill>
            </a:endParaRPr>
          </a:p>
          <a:p>
            <a:pPr marL="0" indent="0" algn="ctr">
              <a:buNone/>
            </a:pPr>
            <a:endParaRPr lang="fa-IR" sz="3200" b="1" dirty="0">
              <a:solidFill>
                <a:schemeClr val="accent3"/>
              </a:solidFill>
            </a:endParaRPr>
          </a:p>
          <a:p>
            <a:pPr marL="0" indent="0" algn="ctr">
              <a:buNone/>
            </a:pPr>
            <a:r>
              <a:rPr lang="fa-IR" sz="3200" b="1" dirty="0" smtClean="0">
                <a:solidFill>
                  <a:schemeClr val="accent3"/>
                </a:solidFill>
              </a:rPr>
              <a:t>این پیاده سازی شامل 3 فاز میباشد</a:t>
            </a:r>
            <a:endParaRPr lang="fa-IR" sz="3200" b="1" dirty="0" smtClean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093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467600" cy="1143000"/>
          </a:xfrm>
        </p:spPr>
        <p:txBody>
          <a:bodyPr/>
          <a:lstStyle/>
          <a:p>
            <a:pPr algn="ctr"/>
            <a:r>
              <a:rPr lang="fa-IR" b="1" dirty="0">
                <a:solidFill>
                  <a:schemeClr val="accent3"/>
                </a:solidFill>
              </a:rPr>
              <a:t>فاز اول بازاریابی مویرگی 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778089"/>
            <a:ext cx="7467600" cy="506916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a-IR" dirty="0" smtClean="0"/>
              <a:t>بررسی </a:t>
            </a:r>
            <a:r>
              <a:rPr lang="fa-IR" dirty="0"/>
              <a:t>قیمت محصول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fa-IR" dirty="0"/>
              <a:t>بررسی قیمت رقبا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fa-IR" dirty="0"/>
              <a:t>بررسی </a:t>
            </a:r>
            <a:r>
              <a:rPr lang="fa-IR" dirty="0" smtClean="0"/>
              <a:t>رقبا</a:t>
            </a:r>
          </a:p>
          <a:p>
            <a:pPr marL="0" indent="0">
              <a:buNone/>
            </a:pPr>
            <a:endParaRPr lang="fa-IR" dirty="0"/>
          </a:p>
          <a:p>
            <a:pPr marL="0" indent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5447934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856" y="-83070"/>
            <a:ext cx="7467600" cy="634082"/>
          </a:xfrm>
        </p:spPr>
        <p:txBody>
          <a:bodyPr>
            <a:normAutofit/>
          </a:bodyPr>
          <a:lstStyle/>
          <a:p>
            <a:pPr algn="ctr"/>
            <a:r>
              <a:rPr lang="fa-IR" b="1" dirty="0">
                <a:solidFill>
                  <a:schemeClr val="accent3"/>
                </a:solidFill>
              </a:rPr>
              <a:t>فاز دوم بازاریابی مویرگی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32" y="548680"/>
            <a:ext cx="7467600" cy="5421216"/>
          </a:xfrm>
        </p:spPr>
        <p:txBody>
          <a:bodyPr numCol="3">
            <a:noAutofit/>
          </a:bodyPr>
          <a:lstStyle/>
          <a:p>
            <a:r>
              <a:rPr lang="fa-IR" sz="1000" dirty="0" smtClean="0"/>
              <a:t>نهایی </a:t>
            </a:r>
            <a:r>
              <a:rPr lang="fa-IR" sz="1000" dirty="0"/>
              <a:t>کردن مناطق بازار </a:t>
            </a:r>
            <a:r>
              <a:rPr lang="fa-IR" sz="1000" dirty="0" smtClean="0"/>
              <a:t>هدف</a:t>
            </a:r>
          </a:p>
          <a:p>
            <a:r>
              <a:rPr lang="fa-IR" sz="1000" dirty="0"/>
              <a:t>نهایی کردن چارت </a:t>
            </a:r>
            <a:r>
              <a:rPr lang="fa-IR" sz="1000" dirty="0" smtClean="0"/>
              <a:t>سازمانی</a:t>
            </a:r>
          </a:p>
          <a:p>
            <a:r>
              <a:rPr lang="fa-IR" sz="1000" dirty="0"/>
              <a:t>تدوین </a:t>
            </a:r>
            <a:r>
              <a:rPr lang="fa-IR" sz="1000" dirty="0" smtClean="0"/>
              <a:t>آنالیز شغل</a:t>
            </a:r>
          </a:p>
          <a:p>
            <a:r>
              <a:rPr lang="fa-IR" sz="1000" dirty="0" smtClean="0"/>
              <a:t>اهداف شغلی</a:t>
            </a:r>
          </a:p>
          <a:p>
            <a:r>
              <a:rPr lang="fa-IR" sz="1000" dirty="0" smtClean="0"/>
              <a:t>ارزش </a:t>
            </a:r>
            <a:r>
              <a:rPr lang="fa-IR" sz="1000" dirty="0"/>
              <a:t>های </a:t>
            </a:r>
            <a:r>
              <a:rPr lang="fa-IR" sz="1000" dirty="0" smtClean="0"/>
              <a:t>شغلی</a:t>
            </a:r>
          </a:p>
          <a:p>
            <a:r>
              <a:rPr lang="fa-IR" sz="1000" dirty="0"/>
              <a:t>شرایط عمومی </a:t>
            </a:r>
            <a:r>
              <a:rPr lang="fa-IR" sz="1000" dirty="0" smtClean="0"/>
              <a:t>احراز</a:t>
            </a:r>
          </a:p>
          <a:p>
            <a:r>
              <a:rPr lang="fa-IR" sz="1000" dirty="0"/>
              <a:t>شرایط تخصصی </a:t>
            </a:r>
            <a:r>
              <a:rPr lang="fa-IR" sz="1000" dirty="0" smtClean="0"/>
              <a:t>احراز</a:t>
            </a:r>
          </a:p>
          <a:p>
            <a:r>
              <a:rPr lang="fa-IR" sz="1000" dirty="0"/>
              <a:t>شرح </a:t>
            </a:r>
            <a:r>
              <a:rPr lang="fa-IR" sz="1000" dirty="0" smtClean="0"/>
              <a:t>وظایف</a:t>
            </a:r>
          </a:p>
          <a:p>
            <a:r>
              <a:rPr lang="fa-IR" sz="1000" dirty="0"/>
              <a:t>حقوق و </a:t>
            </a:r>
            <a:r>
              <a:rPr lang="fa-IR" sz="1000" dirty="0" smtClean="0"/>
              <a:t>دستمزد</a:t>
            </a:r>
          </a:p>
          <a:p>
            <a:r>
              <a:rPr lang="fa-IR" sz="1000" dirty="0"/>
              <a:t>تدوین روش های </a:t>
            </a:r>
            <a:r>
              <a:rPr lang="fa-IR" sz="1000" dirty="0" smtClean="0"/>
              <a:t>استخدامی</a:t>
            </a:r>
            <a:endParaRPr lang="en-US" sz="1000" dirty="0" smtClean="0"/>
          </a:p>
          <a:p>
            <a:r>
              <a:rPr lang="fa-IR" sz="1000" dirty="0"/>
              <a:t>تعیین موارد آموزشی برای هر سمت</a:t>
            </a:r>
          </a:p>
          <a:p>
            <a:r>
              <a:rPr lang="fa-IR" sz="1000" dirty="0"/>
              <a:t>تدوین آیین نامه انضباطی</a:t>
            </a:r>
          </a:p>
          <a:p>
            <a:r>
              <a:rPr lang="fa-IR" sz="1000" dirty="0"/>
              <a:t>تعیین کف فروش</a:t>
            </a:r>
          </a:p>
          <a:p>
            <a:r>
              <a:rPr lang="fa-IR" sz="1000" dirty="0"/>
              <a:t>تعیین کف موجودی انبار</a:t>
            </a:r>
          </a:p>
          <a:p>
            <a:r>
              <a:rPr lang="fa-IR" sz="1000" dirty="0"/>
              <a:t>تدوین روند جریان فروش</a:t>
            </a:r>
          </a:p>
          <a:p>
            <a:r>
              <a:rPr lang="fa-IR" sz="1000" dirty="0"/>
              <a:t>مسئول دریافت سفارش</a:t>
            </a:r>
          </a:p>
          <a:p>
            <a:r>
              <a:rPr lang="fa-IR" sz="1000" dirty="0"/>
              <a:t>نحوه ثبت سفارش</a:t>
            </a:r>
          </a:p>
          <a:p>
            <a:r>
              <a:rPr lang="fa-IR" sz="1000" dirty="0"/>
              <a:t>نحوه کنترل سفارش</a:t>
            </a:r>
          </a:p>
          <a:p>
            <a:r>
              <a:rPr lang="fa-IR" sz="1000" dirty="0"/>
              <a:t>مسئول کنترل سفارش</a:t>
            </a:r>
          </a:p>
          <a:p>
            <a:r>
              <a:rPr lang="fa-IR" sz="1000" dirty="0"/>
              <a:t>نحوه کنترل اعتبار مشتری</a:t>
            </a:r>
          </a:p>
          <a:p>
            <a:r>
              <a:rPr lang="fa-IR" sz="1000" dirty="0"/>
              <a:t> مسئول کنترل اعتبار </a:t>
            </a:r>
            <a:r>
              <a:rPr lang="fa-IR" sz="1000" dirty="0" smtClean="0"/>
              <a:t>مشتری</a:t>
            </a:r>
            <a:endParaRPr lang="en-US" sz="1000" dirty="0" smtClean="0"/>
          </a:p>
          <a:p>
            <a:r>
              <a:rPr lang="fa-IR" sz="1000" dirty="0"/>
              <a:t>جوایز فروش</a:t>
            </a:r>
          </a:p>
          <a:p>
            <a:r>
              <a:rPr lang="fa-IR" sz="1000" dirty="0"/>
              <a:t>هدایای تبلیغاتی</a:t>
            </a:r>
          </a:p>
          <a:p>
            <a:r>
              <a:rPr lang="fa-IR" sz="1000" dirty="0"/>
              <a:t>نهایی کردن قیمت ها</a:t>
            </a:r>
          </a:p>
          <a:p>
            <a:r>
              <a:rPr lang="fa-IR" sz="1000" dirty="0"/>
              <a:t>مشخص کردن وضعیت حمل</a:t>
            </a:r>
          </a:p>
          <a:p>
            <a:r>
              <a:rPr lang="fa-IR" sz="1000" dirty="0"/>
              <a:t>تعیین تعداد ماشین ها</a:t>
            </a:r>
          </a:p>
          <a:p>
            <a:r>
              <a:rPr lang="fa-IR" sz="1000" dirty="0"/>
              <a:t>مشخص کردن شرایط بهینه تهیه ماشین</a:t>
            </a:r>
            <a:endParaRPr lang="en-US" sz="1000" dirty="0"/>
          </a:p>
          <a:p>
            <a:r>
              <a:rPr lang="fa-IR" sz="1000" dirty="0"/>
              <a:t>مسئول تحویل اقلام</a:t>
            </a:r>
          </a:p>
          <a:p>
            <a:r>
              <a:rPr lang="fa-IR" sz="1000" dirty="0"/>
              <a:t>نحوه تحویل اقلام</a:t>
            </a:r>
          </a:p>
          <a:p>
            <a:r>
              <a:rPr lang="fa-IR" sz="1000" dirty="0"/>
              <a:t>مسئول تسویه حساب</a:t>
            </a:r>
          </a:p>
          <a:p>
            <a:r>
              <a:rPr lang="fa-IR" sz="1000" dirty="0"/>
              <a:t>نحوه تسویه حساب</a:t>
            </a:r>
          </a:p>
          <a:p>
            <a:r>
              <a:rPr lang="fa-IR" sz="1000" dirty="0"/>
              <a:t>زمان تسویه حساب</a:t>
            </a:r>
          </a:p>
          <a:p>
            <a:r>
              <a:rPr lang="fa-IR" sz="1000" dirty="0"/>
              <a:t>نحوه برگشت از فروش</a:t>
            </a:r>
          </a:p>
          <a:p>
            <a:r>
              <a:rPr lang="fa-IR" sz="1000" dirty="0"/>
              <a:t>نحوه برگشت مرجوعی</a:t>
            </a:r>
          </a:p>
          <a:p>
            <a:r>
              <a:rPr lang="fa-IR" sz="1000" dirty="0"/>
              <a:t>تهیه مشخصات سیستم و برنامه حسابداری</a:t>
            </a:r>
          </a:p>
          <a:p>
            <a:r>
              <a:rPr lang="fa-IR" sz="1000" dirty="0"/>
              <a:t>تدوین روش های معرفی محصول</a:t>
            </a:r>
          </a:p>
          <a:p>
            <a:r>
              <a:rPr lang="fa-IR" sz="1000" dirty="0"/>
              <a:t>تعیین سیاست های معرفی محصول</a:t>
            </a:r>
          </a:p>
          <a:p>
            <a:r>
              <a:rPr lang="fa-IR" sz="1000" dirty="0"/>
              <a:t>تعیین ابزار معرفی محصول</a:t>
            </a:r>
          </a:p>
          <a:p>
            <a:r>
              <a:rPr lang="fa-IR" sz="1000" dirty="0" smtClean="0"/>
              <a:t>مسئول </a:t>
            </a:r>
            <a:r>
              <a:rPr lang="fa-IR" sz="1000" dirty="0"/>
              <a:t>تحویل اقلام</a:t>
            </a:r>
          </a:p>
          <a:p>
            <a:r>
              <a:rPr lang="fa-IR" sz="1000" dirty="0"/>
              <a:t>نحوه تحویل اقلام</a:t>
            </a:r>
          </a:p>
          <a:p>
            <a:r>
              <a:rPr lang="fa-IR" sz="1000" dirty="0"/>
              <a:t>مسئول تسویه حساب</a:t>
            </a:r>
          </a:p>
          <a:p>
            <a:r>
              <a:rPr lang="fa-IR" sz="1000" dirty="0"/>
              <a:t>نحوه تسویه حساب</a:t>
            </a:r>
          </a:p>
          <a:p>
            <a:r>
              <a:rPr lang="fa-IR" sz="1000" dirty="0"/>
              <a:t>زمان تسویه حساب</a:t>
            </a:r>
          </a:p>
          <a:p>
            <a:r>
              <a:rPr lang="fa-IR" sz="1000" dirty="0"/>
              <a:t>نحوه برگشت از فروش</a:t>
            </a:r>
          </a:p>
          <a:p>
            <a:r>
              <a:rPr lang="fa-IR" sz="1000" dirty="0"/>
              <a:t>نحوه برگشت مرجوعی</a:t>
            </a:r>
          </a:p>
          <a:p>
            <a:r>
              <a:rPr lang="fa-IR" sz="1000" dirty="0"/>
              <a:t>تهیه مشخصات سیستم و برنامه حسابداری</a:t>
            </a:r>
          </a:p>
          <a:p>
            <a:r>
              <a:rPr lang="fa-IR" sz="1000" dirty="0"/>
              <a:t>تدوین روش های معرفی محصول</a:t>
            </a:r>
          </a:p>
          <a:p>
            <a:r>
              <a:rPr lang="fa-IR" sz="1000" dirty="0"/>
              <a:t>تعیین سیاست های معرفی محصول</a:t>
            </a:r>
          </a:p>
          <a:p>
            <a:r>
              <a:rPr lang="fa-IR" sz="1000" dirty="0"/>
              <a:t>تعیین ابزار معرفی محصول</a:t>
            </a:r>
          </a:p>
          <a:p>
            <a:endParaRPr lang="fa-IR" sz="1000" dirty="0"/>
          </a:p>
        </p:txBody>
      </p:sp>
    </p:spTree>
    <p:extLst>
      <p:ext uri="{BB962C8B-B14F-4D97-AF65-F5344CB8AC3E}">
        <p14:creationId xmlns:p14="http://schemas.microsoft.com/office/powerpoint/2010/main" val="37650573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>
                <a:solidFill>
                  <a:schemeClr val="accent3"/>
                </a:solidFill>
              </a:rPr>
              <a:t>فاز سوم راه اندازی بازاریابی مویرگی 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/>
          <a:lstStyle/>
          <a:p>
            <a:r>
              <a:rPr lang="fa-IR" dirty="0" smtClean="0">
                <a:cs typeface="B Nazanin" panose="00000400000000000000" pitchFamily="2" charset="-78"/>
              </a:rPr>
              <a:t>استخدام</a:t>
            </a:r>
          </a:p>
          <a:p>
            <a:r>
              <a:rPr lang="fa-IR" dirty="0">
                <a:cs typeface="B Nazanin" panose="00000400000000000000" pitchFamily="2" charset="-78"/>
              </a:rPr>
              <a:t>آموزش </a:t>
            </a:r>
            <a:r>
              <a:rPr lang="fa-IR" dirty="0" smtClean="0">
                <a:cs typeface="B Nazanin" panose="00000400000000000000" pitchFamily="2" charset="-78"/>
              </a:rPr>
              <a:t>پرسنل</a:t>
            </a:r>
          </a:p>
          <a:p>
            <a:r>
              <a:rPr lang="fa-IR" dirty="0">
                <a:cs typeface="B Nazanin" panose="00000400000000000000" pitchFamily="2" charset="-78"/>
              </a:rPr>
              <a:t>تهیه ماشین حمل </a:t>
            </a:r>
            <a:r>
              <a:rPr lang="fa-IR" dirty="0" smtClean="0">
                <a:cs typeface="B Nazanin" panose="00000400000000000000" pitchFamily="2" charset="-78"/>
              </a:rPr>
              <a:t>اقلام</a:t>
            </a:r>
          </a:p>
          <a:p>
            <a:r>
              <a:rPr lang="fa-IR" dirty="0">
                <a:cs typeface="B Nazanin" panose="00000400000000000000" pitchFamily="2" charset="-78"/>
              </a:rPr>
              <a:t>آماده کردن انبار و </a:t>
            </a:r>
            <a:r>
              <a:rPr lang="fa-IR" dirty="0" smtClean="0">
                <a:cs typeface="B Nazanin" panose="00000400000000000000" pitchFamily="2" charset="-78"/>
              </a:rPr>
              <a:t>سردخانه</a:t>
            </a:r>
          </a:p>
          <a:p>
            <a:r>
              <a:rPr lang="fa-IR" dirty="0">
                <a:cs typeface="B Nazanin" panose="00000400000000000000" pitchFamily="2" charset="-78"/>
              </a:rPr>
              <a:t>راه اندازی سیستم </a:t>
            </a:r>
            <a:r>
              <a:rPr lang="fa-IR" dirty="0" smtClean="0">
                <a:cs typeface="B Nazanin" panose="00000400000000000000" pitchFamily="2" charset="-78"/>
              </a:rPr>
              <a:t>حسابداری</a:t>
            </a:r>
          </a:p>
          <a:p>
            <a:r>
              <a:rPr lang="fa-IR" dirty="0">
                <a:cs typeface="B Nazanin" panose="00000400000000000000" pitchFamily="2" charset="-78"/>
              </a:rPr>
              <a:t>تولید فرم های سفارش، حسابداری، انبار و </a:t>
            </a:r>
            <a:r>
              <a:rPr lang="fa-IR" dirty="0" smtClean="0">
                <a:cs typeface="B Nazanin" panose="00000400000000000000" pitchFamily="2" charset="-78"/>
              </a:rPr>
              <a:t>…</a:t>
            </a:r>
          </a:p>
          <a:p>
            <a:r>
              <a:rPr lang="fa-IR" dirty="0" smtClean="0">
                <a:cs typeface="B Nazanin" panose="00000400000000000000" pitchFamily="2" charset="-78"/>
              </a:rPr>
              <a:t>منطقه بندی و تقسیم بندی تیم فروش</a:t>
            </a:r>
          </a:p>
          <a:p>
            <a:r>
              <a:rPr lang="fa-IR" dirty="0">
                <a:cs typeface="B Nazanin" panose="00000400000000000000" pitchFamily="2" charset="-78"/>
              </a:rPr>
              <a:t>تامین اقلام به میزان نیاز در </a:t>
            </a:r>
            <a:r>
              <a:rPr lang="fa-IR" dirty="0" smtClean="0">
                <a:cs typeface="B Nazanin" panose="00000400000000000000" pitchFamily="2" charset="-78"/>
              </a:rPr>
              <a:t>انبار</a:t>
            </a:r>
          </a:p>
          <a:p>
            <a:r>
              <a:rPr lang="fa-IR" dirty="0">
                <a:cs typeface="B Nazanin" panose="00000400000000000000" pitchFamily="2" charset="-78"/>
              </a:rPr>
              <a:t>تولید ابزارهای </a:t>
            </a:r>
            <a:r>
              <a:rPr lang="fa-IR" dirty="0" smtClean="0">
                <a:cs typeface="B Nazanin" panose="00000400000000000000" pitchFamily="2" charset="-78"/>
              </a:rPr>
              <a:t>معرفی</a:t>
            </a:r>
          </a:p>
          <a:p>
            <a:r>
              <a:rPr lang="fa-IR" dirty="0">
                <a:cs typeface="B Nazanin" panose="00000400000000000000" pitchFamily="2" charset="-78"/>
              </a:rPr>
              <a:t>تولید هدایای تبلیغاتی</a:t>
            </a:r>
          </a:p>
        </p:txBody>
      </p:sp>
    </p:spTree>
    <p:extLst>
      <p:ext uri="{BB962C8B-B14F-4D97-AF65-F5344CB8AC3E}">
        <p14:creationId xmlns:p14="http://schemas.microsoft.com/office/powerpoint/2010/main" val="39681741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467600" cy="1143000"/>
          </a:xfrm>
        </p:spPr>
        <p:txBody>
          <a:bodyPr/>
          <a:lstStyle/>
          <a:p>
            <a:pPr algn="ctr"/>
            <a:r>
              <a:rPr lang="fa-IR" b="1" dirty="0" smtClean="0">
                <a:solidFill>
                  <a:schemeClr val="accent3"/>
                </a:solidFill>
              </a:rPr>
              <a:t>نتیجه</a:t>
            </a:r>
            <a:endParaRPr lang="fa-IR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772816"/>
            <a:ext cx="7467600" cy="4873752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fa-IR" sz="2800" dirty="0" smtClean="0">
                <a:cs typeface="B Nazanin" panose="00000400000000000000" pitchFamily="2" charset="-78"/>
              </a:rPr>
              <a:t>بازاریابی مویرگی و توزیع آن به سه عامل مهم بستگی دارد:</a:t>
            </a:r>
          </a:p>
          <a:p>
            <a:pPr marL="0" indent="0">
              <a:buNone/>
            </a:pPr>
            <a:endParaRPr lang="fa-IR" dirty="0" smtClean="0">
              <a:cs typeface="B Nazanin" panose="00000400000000000000" pitchFamily="2" charset="-78"/>
            </a:endParaRPr>
          </a:p>
          <a:p>
            <a:pPr marL="457200" indent="-457200">
              <a:buClr>
                <a:schemeClr val="accent3"/>
              </a:buClr>
              <a:buFont typeface="+mj-lt"/>
              <a:buAutoNum type="arabicParenR"/>
            </a:pPr>
            <a:r>
              <a:rPr lang="fa-IR" dirty="0">
                <a:cs typeface="B Nazanin" panose="00000400000000000000" pitchFamily="2" charset="-78"/>
              </a:rPr>
              <a:t>گسترش نظام توزیع مویرگی تا سطح آخرین </a:t>
            </a:r>
            <a:r>
              <a:rPr lang="fa-IR" dirty="0" smtClean="0">
                <a:cs typeface="B Nazanin" panose="00000400000000000000" pitchFamily="2" charset="-78"/>
              </a:rPr>
              <a:t>فروشنده</a:t>
            </a:r>
            <a:r>
              <a:rPr lang="fa-IR" dirty="0">
                <a:cs typeface="B Nazanin" panose="00000400000000000000" pitchFamily="2" charset="-78"/>
              </a:rPr>
              <a:t/>
            </a:r>
            <a:br>
              <a:rPr lang="fa-IR" dirty="0">
                <a:cs typeface="B Nazanin" panose="00000400000000000000" pitchFamily="2" charset="-78"/>
              </a:rPr>
            </a:br>
            <a:endParaRPr lang="fa-IR" dirty="0" smtClean="0">
              <a:cs typeface="B Nazanin" panose="00000400000000000000" pitchFamily="2" charset="-78"/>
            </a:endParaRPr>
          </a:p>
          <a:p>
            <a:pPr marL="457200" indent="-457200">
              <a:buClr>
                <a:schemeClr val="accent3"/>
              </a:buClr>
              <a:buFont typeface="+mj-lt"/>
              <a:buAutoNum type="arabicParenR"/>
            </a:pPr>
            <a:r>
              <a:rPr lang="fa-IR" dirty="0" smtClean="0">
                <a:cs typeface="B Nazanin" panose="00000400000000000000" pitchFamily="2" charset="-78"/>
              </a:rPr>
              <a:t>فروش </a:t>
            </a:r>
            <a:r>
              <a:rPr lang="fa-IR" dirty="0">
                <a:cs typeface="B Nazanin" panose="00000400000000000000" pitchFamily="2" charset="-78"/>
              </a:rPr>
              <a:t>خانه به خانه و بازاریابی تک به تک با بهره‌گیری از اینترنت، تلفن، و مراجعه‌ی حضوری‌</a:t>
            </a:r>
            <a:br>
              <a:rPr lang="fa-IR" dirty="0">
                <a:cs typeface="B Nazanin" panose="00000400000000000000" pitchFamily="2" charset="-78"/>
              </a:rPr>
            </a:br>
            <a:endParaRPr lang="fa-IR" dirty="0" smtClean="0">
              <a:cs typeface="B Nazanin" panose="00000400000000000000" pitchFamily="2" charset="-78"/>
            </a:endParaRPr>
          </a:p>
          <a:p>
            <a:pPr marL="457200" indent="-457200">
              <a:buClr>
                <a:schemeClr val="accent3"/>
              </a:buClr>
              <a:buFont typeface="+mj-lt"/>
              <a:buAutoNum type="arabicParenR"/>
            </a:pPr>
            <a:r>
              <a:rPr lang="fa-IR" dirty="0" smtClean="0">
                <a:cs typeface="B Nazanin" panose="00000400000000000000" pitchFamily="2" charset="-78"/>
              </a:rPr>
              <a:t>گسترش </a:t>
            </a:r>
            <a:r>
              <a:rPr lang="fa-IR" dirty="0">
                <a:cs typeface="B Nazanin" panose="00000400000000000000" pitchFamily="2" charset="-78"/>
              </a:rPr>
              <a:t>فروشگاههای خرده‌فروشی </a:t>
            </a:r>
            <a:r>
              <a:rPr lang="fa-IR" dirty="0" smtClean="0">
                <a:cs typeface="B Nazanin" panose="00000400000000000000" pitchFamily="2" charset="-78"/>
              </a:rPr>
              <a:t>بزرگ</a:t>
            </a:r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3836199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744" y="980728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fa-IR" sz="4000" dirty="0" smtClean="0">
                <a:solidFill>
                  <a:schemeClr val="accent1">
                    <a:lumMod val="50000"/>
                  </a:schemeClr>
                </a:solidFill>
                <a:cs typeface="B Nasim" pitchFamily="2" charset="-78"/>
              </a:rPr>
              <a:t>بازاریابی مویرگی</a:t>
            </a:r>
            <a:endParaRPr lang="fa-IR" sz="4000" dirty="0">
              <a:solidFill>
                <a:schemeClr val="accent1">
                  <a:lumMod val="50000"/>
                </a:schemeClr>
              </a:solidFill>
              <a:cs typeface="B Nasim" pitchFamily="2" charset="-78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339752" y="4077072"/>
            <a:ext cx="6172200" cy="13716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fa-IR" sz="2000" dirty="0" smtClean="0">
                <a:solidFill>
                  <a:srgbClr val="FF0000"/>
                </a:solidFill>
              </a:rPr>
              <a:t>استاد: </a:t>
            </a:r>
            <a:r>
              <a:rPr lang="fa-IR" sz="2000" dirty="0" smtClean="0">
                <a:solidFill>
                  <a:srgbClr val="FF0000"/>
                </a:solidFill>
              </a:rPr>
              <a:t>جناب آقای دکتر رفیعی</a:t>
            </a:r>
            <a:endParaRPr lang="fa-IR" sz="2000" dirty="0" smtClean="0">
              <a:solidFill>
                <a:srgbClr val="FF0000"/>
              </a:solidFill>
            </a:endParaRPr>
          </a:p>
          <a:p>
            <a:pPr algn="ctr"/>
            <a:r>
              <a:rPr lang="fa-IR" sz="2000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fa-IR" sz="2000" dirty="0" smtClean="0">
                <a:solidFill>
                  <a:srgbClr val="FF0000"/>
                </a:solidFill>
              </a:rPr>
              <a:t>تهیه و تنظیم:</a:t>
            </a:r>
          </a:p>
          <a:p>
            <a:pPr algn="ctr"/>
            <a:r>
              <a:rPr lang="fa-IR" sz="2000" dirty="0" smtClean="0">
                <a:solidFill>
                  <a:srgbClr val="FF0000"/>
                </a:solidFill>
              </a:rPr>
              <a:t>محمدعلی هدائیان</a:t>
            </a:r>
            <a:endParaRPr lang="fa-I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968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-99392"/>
            <a:ext cx="7467600" cy="1156990"/>
          </a:xfrm>
        </p:spPr>
        <p:txBody>
          <a:bodyPr/>
          <a:lstStyle/>
          <a:p>
            <a:pPr algn="r"/>
            <a:r>
              <a:rPr lang="fa-IR" b="1" dirty="0">
                <a:solidFill>
                  <a:schemeClr val="accent3"/>
                </a:solidFill>
              </a:rPr>
              <a:t>تعریف بازاریابی مویرگی:</a:t>
            </a:r>
            <a:endParaRPr lang="fa-IR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fa-IR" dirty="0"/>
              <a:t>توزیع مویرگی رساندن محصولات تا آخرین فروشنده است. مویرگها، رگهای کوچکی هستند که وظیفه‌ی رساندن خون به سلولها را به عهده دارند و با این استعاره، نظام توزیع مویرگی شکل گرفته است.</a:t>
            </a: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fa-IR" dirty="0"/>
              <a:t>توزیع مویرگی نظام و تفکری است که می‌بایست در تمام بنگاههای اقتصادی مورد توجه جدی قرار گیرد. توزیع مویرگی فقط خاص </a:t>
            </a:r>
            <a:r>
              <a:rPr lang="fa-IR" dirty="0" smtClean="0"/>
              <a:t>شرکتهایی مانند عرضه‌کننده‌ی </a:t>
            </a:r>
            <a:r>
              <a:rPr lang="fa-IR" dirty="0"/>
              <a:t>محصولات صنایع غذایی </a:t>
            </a:r>
            <a:r>
              <a:rPr lang="fa-IR" dirty="0" smtClean="0"/>
              <a:t>نیست</a:t>
            </a:r>
            <a:r>
              <a:rPr lang="fa-IR" dirty="0"/>
              <a:t>.</a:t>
            </a:r>
            <a:endParaRPr lang="en-US" dirty="0"/>
          </a:p>
          <a:p>
            <a:pPr marL="0" indent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782418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b="1" dirty="0">
                <a:solidFill>
                  <a:schemeClr val="accent3"/>
                </a:solidFill>
              </a:rPr>
              <a:t>بازاریابی مویرگی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a-IR" dirty="0" smtClean="0"/>
              <a:t>در این بازاریابی اهمیت </a:t>
            </a:r>
            <a:r>
              <a:rPr lang="fa-IR" dirty="0"/>
              <a:t>ارتباط موثر با مشتریان نیز بیشتر می شود </a:t>
            </a:r>
            <a:endParaRPr lang="fa-IR" dirty="0" smtClean="0"/>
          </a:p>
          <a:p>
            <a:pPr algn="just">
              <a:lnSpc>
                <a:spcPct val="150000"/>
              </a:lnSpc>
            </a:pPr>
            <a:r>
              <a:rPr lang="fa-IR" dirty="0" smtClean="0"/>
              <a:t>در </a:t>
            </a:r>
            <a:r>
              <a:rPr lang="fa-IR" dirty="0"/>
              <a:t>این </a:t>
            </a:r>
            <a:r>
              <a:rPr lang="fa-IR" dirty="0"/>
              <a:t>فضا به  علت </a:t>
            </a:r>
            <a:r>
              <a:rPr lang="fa-IR" dirty="0" smtClean="0"/>
              <a:t>تعامل </a:t>
            </a:r>
            <a:r>
              <a:rPr lang="fa-IR" dirty="0"/>
              <a:t>دوطرفه ای </a:t>
            </a:r>
            <a:r>
              <a:rPr lang="fa-IR" dirty="0" smtClean="0"/>
              <a:t>که </a:t>
            </a:r>
            <a:r>
              <a:rPr lang="fa-IR" dirty="0"/>
              <a:t>بین بنگاه اقتصادی و مشتریان صورت می گیرد </a:t>
            </a:r>
            <a:r>
              <a:rPr lang="fa-IR" dirty="0"/>
              <a:t>از بین شیوه های مختلف ارتباط با مشتری </a:t>
            </a:r>
            <a:r>
              <a:rPr lang="fa-IR" dirty="0" smtClean="0"/>
              <a:t>، شیوه </a:t>
            </a:r>
            <a:r>
              <a:rPr lang="fa-IR" dirty="0"/>
              <a:t>های ارتباط دوطرفه </a:t>
            </a:r>
            <a:r>
              <a:rPr lang="fa-IR" dirty="0" smtClean="0"/>
              <a:t>مانند: </a:t>
            </a:r>
            <a:r>
              <a:rPr lang="fa-IR" dirty="0"/>
              <a:t>فروش شخصی و بازاریابی </a:t>
            </a:r>
            <a:r>
              <a:rPr lang="fa-IR" dirty="0" smtClean="0"/>
              <a:t>مستقیم، </a:t>
            </a:r>
            <a:r>
              <a:rPr lang="fa-IR" dirty="0"/>
              <a:t>موثرتر خواهند </a:t>
            </a:r>
            <a:r>
              <a:rPr lang="fa-IR" dirty="0" smtClean="0"/>
              <a:t>بود. </a:t>
            </a:r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2340431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b="1" dirty="0" smtClean="0">
                <a:solidFill>
                  <a:schemeClr val="accent3"/>
                </a:solidFill>
              </a:rPr>
              <a:t>ابتدا توزیع </a:t>
            </a:r>
            <a:r>
              <a:rPr lang="fa-IR" b="1" dirty="0">
                <a:solidFill>
                  <a:schemeClr val="accent3"/>
                </a:solidFill>
              </a:rPr>
              <a:t>کالا از طریق شبکه های توزیع عمده </a:t>
            </a:r>
            <a:r>
              <a:rPr lang="fa-IR" b="1" dirty="0" smtClean="0">
                <a:solidFill>
                  <a:schemeClr val="accent3"/>
                </a:solidFill>
              </a:rPr>
              <a:t>فروشی را بررسی میکنیم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fa-IR" b="1" dirty="0" smtClean="0"/>
              <a:t>محاسن</a:t>
            </a:r>
            <a:r>
              <a:rPr lang="fa-IR" b="1" dirty="0"/>
              <a:t>:</a:t>
            </a:r>
            <a:r>
              <a:rPr lang="fa-IR" dirty="0"/>
              <a:t/>
            </a:r>
            <a:br>
              <a:rPr lang="fa-IR" dirty="0"/>
            </a:br>
            <a:r>
              <a:rPr lang="fa-IR" dirty="0"/>
              <a:t> </a:t>
            </a:r>
            <a:endParaRPr lang="fa-IR" dirty="0" smtClean="0"/>
          </a:p>
          <a:p>
            <a:pPr algn="just">
              <a:lnSpc>
                <a:spcPct val="150000"/>
              </a:lnSpc>
            </a:pPr>
            <a:r>
              <a:rPr lang="fa-IR" dirty="0" smtClean="0"/>
              <a:t>هزینه </a:t>
            </a:r>
            <a:r>
              <a:rPr lang="fa-IR" dirty="0"/>
              <a:t>های توزیع در این روش پایین تر است و قیمت تمام شده کالا را کاهش داده و </a:t>
            </a:r>
            <a:r>
              <a:rPr lang="fa-IR" dirty="0" smtClean="0"/>
              <a:t>حاشیه </a:t>
            </a:r>
            <a:r>
              <a:rPr lang="fa-IR" dirty="0"/>
              <a:t>سود خرده فروش را افزایش می‌دهد.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fa-IR" dirty="0"/>
              <a:t> تعداد زیادی از شرکتها و مراکز پخش کوچک از طریق شبکه های توزیع عمده فروشی تامین می شوند.</a:t>
            </a:r>
          </a:p>
        </p:txBody>
      </p:sp>
    </p:spTree>
    <p:extLst>
      <p:ext uri="{BB962C8B-B14F-4D97-AF65-F5344CB8AC3E}">
        <p14:creationId xmlns:p14="http://schemas.microsoft.com/office/powerpoint/2010/main" val="1290431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7467600" cy="908720"/>
          </a:xfrm>
        </p:spPr>
        <p:txBody>
          <a:bodyPr>
            <a:normAutofit/>
          </a:bodyPr>
          <a:lstStyle/>
          <a:p>
            <a:pPr algn="r"/>
            <a:r>
              <a:rPr lang="fa-IR" sz="2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معایب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a-IR" dirty="0"/>
              <a:t> به دلیل شیوه های خاص نقد و نسیه در بازار، کالاها معمولاً بسیار پایین تر از قیمت واقعی خود به فروش می </a:t>
            </a:r>
            <a:r>
              <a:rPr lang="fa-IR" dirty="0" smtClean="0"/>
              <a:t>روند</a:t>
            </a:r>
            <a:r>
              <a:rPr lang="fa-IR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fa-IR" dirty="0"/>
              <a:t>ریسک باز پرداخت وجه کالای فروخته شده افزایش می یابد</a:t>
            </a:r>
            <a:r>
              <a:rPr lang="fa-IR" dirty="0" smtClean="0"/>
              <a:t>.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fa-IR" b="1" dirty="0"/>
              <a:t> </a:t>
            </a:r>
            <a:r>
              <a:rPr lang="fa-IR" dirty="0"/>
              <a:t>شرکتها هیچ کنترلی بر شیوه های توزیع بازار ندارند.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fa-IR" dirty="0"/>
              <a:t>  شبکه توزیع شرکت به صورت </a:t>
            </a:r>
            <a:r>
              <a:rPr lang="fa-IR" dirty="0" smtClean="0"/>
              <a:t>نیمه </a:t>
            </a:r>
            <a:r>
              <a:rPr lang="fa-IR" dirty="0"/>
              <a:t>انحصاری در اختیار بنکداران قرار می گیرد که در بلند مدت برای شرکت خطرناک </a:t>
            </a:r>
            <a:r>
              <a:rPr lang="fa-IR" dirty="0" smtClean="0"/>
              <a:t>است.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fa-IR" dirty="0"/>
              <a:t> شبکه توزیع عمده فروشی هیچ فشاری برای فروش کالاهای شرکت به خود وارد نمی سازد و در صورت ضعیف بودن کالا به هر دلیل، کالا را پس می زند.</a:t>
            </a:r>
          </a:p>
        </p:txBody>
      </p:sp>
    </p:spTree>
    <p:extLst>
      <p:ext uri="{BB962C8B-B14F-4D97-AF65-F5344CB8AC3E}">
        <p14:creationId xmlns:p14="http://schemas.microsoft.com/office/powerpoint/2010/main" val="1745637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b="1" dirty="0" smtClean="0">
                <a:solidFill>
                  <a:schemeClr val="accent3"/>
                </a:solidFill>
              </a:rPr>
              <a:t>حال توزیع </a:t>
            </a:r>
            <a:r>
              <a:rPr lang="fa-IR" b="1" dirty="0">
                <a:solidFill>
                  <a:schemeClr val="accent3"/>
                </a:solidFill>
              </a:rPr>
              <a:t>کالا از طریق شبکه شرکتهای پخش توزیع </a:t>
            </a:r>
            <a:r>
              <a:rPr lang="fa-IR" b="1" dirty="0" smtClean="0">
                <a:solidFill>
                  <a:schemeClr val="accent3"/>
                </a:solidFill>
              </a:rPr>
              <a:t>مویرگی را بررسی میکنیم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fa-IR" dirty="0"/>
              <a:t>تعداد زیادی شرکتهای پخش کوچک در جاهای مختلف مشاهده می شود که </a:t>
            </a:r>
            <a:r>
              <a:rPr lang="fa-IR" dirty="0" smtClean="0"/>
              <a:t>بازپرداخت </a:t>
            </a:r>
            <a:r>
              <a:rPr lang="fa-IR" dirty="0"/>
              <a:t>وجه کالاهای فروخته شده و </a:t>
            </a:r>
            <a:r>
              <a:rPr lang="fa-IR" dirty="0" smtClean="0"/>
              <a:t>کنترل </a:t>
            </a:r>
            <a:r>
              <a:rPr lang="fa-IR" dirty="0"/>
              <a:t>نحوه فعالیت </a:t>
            </a:r>
            <a:r>
              <a:rPr lang="fa-IR" dirty="0"/>
              <a:t>آنها، دارای ریسک </a:t>
            </a:r>
            <a:r>
              <a:rPr lang="fa-IR" dirty="0" smtClean="0"/>
              <a:t>بسیاربالاست </a:t>
            </a:r>
            <a:r>
              <a:rPr lang="fa-IR" dirty="0"/>
              <a:t>که عملاً فعالیت با این سیستم ها را فاقد هر گونه توجیه می کند.</a:t>
            </a:r>
          </a:p>
        </p:txBody>
      </p:sp>
    </p:spTree>
    <p:extLst>
      <p:ext uri="{BB962C8B-B14F-4D97-AF65-F5344CB8AC3E}">
        <p14:creationId xmlns:p14="http://schemas.microsoft.com/office/powerpoint/2010/main" val="1454176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pPr algn="r"/>
            <a:r>
              <a:rPr lang="fa-IR" dirty="0" smtClean="0"/>
              <a:t>محاسن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a-IR" dirty="0"/>
              <a:t>ریسک بازگشت وجه کالای فروخته شده نسبتاً در مقایسه با روش اول پایین است</a:t>
            </a:r>
            <a:r>
              <a:rPr lang="fa-IR" dirty="0" smtClean="0"/>
              <a:t>.</a:t>
            </a:r>
            <a:endParaRPr lang="fa-IR" dirty="0"/>
          </a:p>
          <a:p>
            <a:pPr algn="just">
              <a:lnSpc>
                <a:spcPct val="150000"/>
              </a:lnSpc>
            </a:pPr>
            <a:r>
              <a:rPr lang="fa-IR" dirty="0"/>
              <a:t> به دلیل وجود تجربه نسبتاً خوب در امر توزیع مویرگی و وجود اطلاعات به روز در این سیستم ها، کنترل شبکه توزیع و مسیرکالای فروخته شده آسان </a:t>
            </a:r>
            <a:r>
              <a:rPr lang="fa-IR" dirty="0" smtClean="0"/>
              <a:t>است.</a:t>
            </a:r>
          </a:p>
          <a:p>
            <a:pPr algn="just">
              <a:lnSpc>
                <a:spcPct val="150000"/>
              </a:lnSpc>
            </a:pPr>
            <a:r>
              <a:rPr lang="fa-IR" dirty="0"/>
              <a:t> سرعت انتقال کالا به بازار نسبتاً خوب است.(البته نه در همه موارد)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fa-IR" dirty="0" smtClean="0"/>
              <a:t>به </a:t>
            </a:r>
            <a:r>
              <a:rPr lang="fa-IR" dirty="0"/>
              <a:t>دلیل متمرکز بودن سیستم سفارش دهی و باز پرداخت وجه کالای فروخته شده، مشکلات </a:t>
            </a:r>
            <a:r>
              <a:rPr lang="fa-IR" dirty="0" smtClean="0"/>
              <a:t>مشتری زیاد </a:t>
            </a:r>
            <a:r>
              <a:rPr lang="fa-IR" dirty="0"/>
              <a:t>و مراکز سفارش وجود ندارد و طرف حساب یک نفر است.</a:t>
            </a:r>
            <a:endParaRPr lang="en-US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120766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b="1" dirty="0"/>
              <a:t>معایب: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7467600" cy="549322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a-IR" dirty="0"/>
              <a:t>شرکت تولید کننده هیچ کنترلی بر شیوه های توزیع کالا ندارد.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fa-IR" dirty="0"/>
              <a:t> </a:t>
            </a:r>
            <a:r>
              <a:rPr lang="fa-IR" dirty="0" smtClean="0"/>
              <a:t>در </a:t>
            </a:r>
            <a:r>
              <a:rPr lang="fa-IR" dirty="0"/>
              <a:t>صورتی که به هر دلیل پرداخت پول از طرف شرکت توزیع کننده قطع شود، سیستم تولید کننده با مشکلات عدیده ای مواجه خواهد شد.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fa-IR" dirty="0"/>
              <a:t> </a:t>
            </a:r>
            <a:r>
              <a:rPr lang="fa-IR" dirty="0" smtClean="0"/>
              <a:t>شرکت </a:t>
            </a:r>
            <a:r>
              <a:rPr lang="fa-IR" dirty="0"/>
              <a:t>تولید کننده نمی تواند عکس العمل مناسب و سریع از خود نشان دهد.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fa-IR" dirty="0"/>
              <a:t> </a:t>
            </a:r>
            <a:r>
              <a:rPr lang="fa-IR" dirty="0" smtClean="0"/>
              <a:t>تولید </a:t>
            </a:r>
            <a:r>
              <a:rPr lang="fa-IR" dirty="0"/>
              <a:t>کننده باید تابع تصمیمات توزیع کننده باشد.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fa-IR" dirty="0"/>
              <a:t> دوره باز پرداخت وجه فروخته شده به شرکتهای پخش بزرگ بسیار </a:t>
            </a:r>
            <a:r>
              <a:rPr lang="fa-IR" dirty="0" smtClean="0"/>
              <a:t>طولانی است.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7726757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379</TotalTime>
  <Words>837</Words>
  <Application>Microsoft Office PowerPoint</Application>
  <PresentationFormat>On-screen Show (4:3)</PresentationFormat>
  <Paragraphs>152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B Kourosh</vt:lpstr>
      <vt:lpstr>B Nasim</vt:lpstr>
      <vt:lpstr>B Nazanin</vt:lpstr>
      <vt:lpstr>Century Schoolbook</vt:lpstr>
      <vt:lpstr>Times New Roman</vt:lpstr>
      <vt:lpstr>Wingdings</vt:lpstr>
      <vt:lpstr>Wingdings 2</vt:lpstr>
      <vt:lpstr>Oriel</vt:lpstr>
      <vt:lpstr>بسم الله الرحمن الرحیم</vt:lpstr>
      <vt:lpstr>بازاریابی مویرگی</vt:lpstr>
      <vt:lpstr>تعریف بازاریابی مویرگی:</vt:lpstr>
      <vt:lpstr>بازاریابی مویرگی </vt:lpstr>
      <vt:lpstr>ابتدا توزیع کالا از طریق شبکه های توزیع عمده فروشی را بررسی میکنیم </vt:lpstr>
      <vt:lpstr>معایب</vt:lpstr>
      <vt:lpstr>حال توزیع کالا از طریق شبکه شرکتهای پخش توزیع مویرگی را بررسی میکنیم </vt:lpstr>
      <vt:lpstr>محاسن</vt:lpstr>
      <vt:lpstr>معایب: </vt:lpstr>
      <vt:lpstr>شبکه های توزیع مستقل و بازار “بازاریابی مویرگی“ </vt:lpstr>
      <vt:lpstr>مزایای توزیع مویرگی و بازاریابی مویرگی: </vt:lpstr>
      <vt:lpstr>سایر مزایای توزیع مویرگی و بازاریابی مویرگی:</vt:lpstr>
      <vt:lpstr>سایر مزایای توزیع مویرگی و بازاریابی مویرگی:</vt:lpstr>
      <vt:lpstr>پیاده سازی ساختار فروش مویرگی </vt:lpstr>
      <vt:lpstr>فاز اول بازاریابی مویرگی  </vt:lpstr>
      <vt:lpstr>فاز دوم بازاریابی مویرگی </vt:lpstr>
      <vt:lpstr>فاز سوم راه اندازی بازاریابی مویرگی  </vt:lpstr>
      <vt:lpstr>نتیجه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بازاریابی مویرگی</dc:title>
  <dc:creator>monire</dc:creator>
  <cp:lastModifiedBy>MR-MOKH</cp:lastModifiedBy>
  <cp:revision>28</cp:revision>
  <dcterms:created xsi:type="dcterms:W3CDTF">2014-08-21T08:43:46Z</dcterms:created>
  <dcterms:modified xsi:type="dcterms:W3CDTF">2021-01-18T14:15:16Z</dcterms:modified>
</cp:coreProperties>
</file>